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22" r:id="rId3"/>
    <p:sldId id="523" r:id="rId4"/>
    <p:sldId id="543" r:id="rId5"/>
    <p:sldId id="524" r:id="rId6"/>
    <p:sldId id="525" r:id="rId7"/>
    <p:sldId id="526" r:id="rId8"/>
    <p:sldId id="527" r:id="rId9"/>
    <p:sldId id="528" r:id="rId10"/>
    <p:sldId id="529" r:id="rId11"/>
    <p:sldId id="530" r:id="rId12"/>
    <p:sldId id="531" r:id="rId13"/>
    <p:sldId id="532" r:id="rId14"/>
    <p:sldId id="533" r:id="rId15"/>
    <p:sldId id="534" r:id="rId16"/>
    <p:sldId id="535" r:id="rId17"/>
    <p:sldId id="536" r:id="rId18"/>
    <p:sldId id="537" r:id="rId19"/>
    <p:sldId id="538" r:id="rId20"/>
    <p:sldId id="539" r:id="rId21"/>
    <p:sldId id="540" r:id="rId22"/>
    <p:sldId id="541" r:id="rId23"/>
    <p:sldId id="54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FCCEE3-F192-41E8-9715-9DC12B9B6142}">
          <p14:sldIdLst>
            <p14:sldId id="256"/>
            <p14:sldId id="522"/>
            <p14:sldId id="523"/>
            <p14:sldId id="543"/>
            <p14:sldId id="524"/>
            <p14:sldId id="525"/>
            <p14:sldId id="526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41"/>
            <p14:sldId id="5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tta Pierfelice" initials="LP" lastIdx="24" clrIdx="0">
    <p:extLst>
      <p:ext uri="{19B8F6BF-5375-455C-9EA6-DF929625EA0E}">
        <p15:presenceInfo xmlns:p15="http://schemas.microsoft.com/office/powerpoint/2012/main" userId="S-1-5-21-527237240-776561741-839522115-1169" providerId="AD"/>
      </p:ext>
    </p:extLst>
  </p:cmAuthor>
  <p:cmAuthor id="2" name="Justin Vance" initials="JV" lastIdx="29" clrIdx="1">
    <p:extLst>
      <p:ext uri="{19B8F6BF-5375-455C-9EA6-DF929625EA0E}">
        <p15:presenceInfo xmlns:p15="http://schemas.microsoft.com/office/powerpoint/2012/main" userId="S-1-5-21-527237240-776561741-839522115-9213" providerId="AD"/>
      </p:ext>
    </p:extLst>
  </p:cmAuthor>
  <p:cmAuthor id="3" name="Tammy Zimmerman" initials="TZ" lastIdx="4" clrIdx="2">
    <p:extLst>
      <p:ext uri="{19B8F6BF-5375-455C-9EA6-DF929625EA0E}">
        <p15:presenceInfo xmlns:p15="http://schemas.microsoft.com/office/powerpoint/2012/main" userId="S-1-5-21-527237240-776561741-839522115-1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49" autoAdjust="0"/>
    <p:restoredTop sz="86470" autoAdjust="0"/>
  </p:normalViewPr>
  <p:slideViewPr>
    <p:cSldViewPr snapToGrid="0">
      <p:cViewPr varScale="1">
        <p:scale>
          <a:sx n="88" d="100"/>
          <a:sy n="88" d="100"/>
        </p:scale>
        <p:origin x="138" y="222"/>
      </p:cViewPr>
      <p:guideLst/>
    </p:cSldViewPr>
  </p:slideViewPr>
  <p:outlineViewPr>
    <p:cViewPr>
      <p:scale>
        <a:sx n="33" d="100"/>
        <a:sy n="33" d="100"/>
      </p:scale>
      <p:origin x="0" y="-73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572"/>
    </p:cViewPr>
  </p:sorter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71DD9-BE1B-4087-93DD-972EFCEC6477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173F8-E89B-4C3A-AB0A-6044D2968E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3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9EBA0-D473-48B4-9A49-01A26889A560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9781E-ACD4-4C4E-868D-F599F16648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1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against current 1491 sections-DONE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781E-ACD4-4C4E-868D-F599F16648D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4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8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2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0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05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2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51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DCB5B-A328-4AF9-846D-C3F071389B03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8219B-7D1A-4863-A2A7-7D1405EA99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9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001"/>
            <a:ext cx="9144000" cy="1300162"/>
          </a:xfrm>
        </p:spPr>
        <p:txBody>
          <a:bodyPr>
            <a:normAutofit fontScale="90000"/>
          </a:bodyPr>
          <a:lstStyle/>
          <a:p>
            <a:r>
              <a:rPr lang="en-US" sz="8800" i="1" dirty="0" smtClean="0">
                <a:latin typeface="Baskerville Old Face" panose="02020602080505020303" pitchFamily="18" charset="0"/>
              </a:rPr>
              <a:t>The OHIO STUDY </a:t>
            </a:r>
            <a:endParaRPr lang="en-US" sz="8800" i="1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54163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Interviewer’s Guide</a:t>
            </a:r>
          </a:p>
          <a:p>
            <a:r>
              <a:rPr lang="en-US" sz="4000" dirty="0">
                <a:latin typeface="Baskerville Old Face" panose="02020602080505020303" pitchFamily="18" charset="0"/>
              </a:rPr>
              <a:t>t</a:t>
            </a:r>
            <a:r>
              <a:rPr lang="en-US" sz="4000" dirty="0" smtClean="0">
                <a:latin typeface="Baskerville Old Face" panose="02020602080505020303" pitchFamily="18" charset="0"/>
              </a:rPr>
              <a:t>o the Galaxy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YOUTH </a:t>
            </a:r>
            <a:r>
              <a:rPr lang="en-US" sz="4000" dirty="0" smtClean="0">
                <a:solidFill>
                  <a:srgbClr val="C00000"/>
                </a:solidFill>
              </a:rPr>
              <a:t>CASI 1491 </a:t>
            </a:r>
            <a:endParaRPr lang="en-US" sz="4000" dirty="0">
              <a:solidFill>
                <a:srgbClr val="C00000"/>
              </a:solidFill>
            </a:endParaRPr>
          </a:p>
          <a:p>
            <a:endParaRPr lang="en-US" sz="4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198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SUBSTANCE USE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31522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</a:t>
            </a:r>
            <a:r>
              <a:rPr lang="en-US" sz="2400" b="1" i="1" dirty="0"/>
              <a:t>outline of topics asked in this section</a:t>
            </a:r>
            <a:r>
              <a:rPr lang="en-US" sz="2400" b="1" i="1" dirty="0" smtClean="0"/>
              <a:t>: </a:t>
            </a:r>
            <a:r>
              <a:rPr lang="en-US" sz="2400" dirty="0" smtClean="0"/>
              <a:t>Substance </a:t>
            </a:r>
            <a:r>
              <a:rPr lang="en-US" sz="2400" dirty="0"/>
              <a:t>use in the past year and last 30 days.</a:t>
            </a:r>
            <a:endParaRPr lang="en-US" sz="2400" dirty="0" smtClean="0"/>
          </a:p>
          <a:p>
            <a:endParaRPr lang="en-US" sz="2400" b="1" i="1" dirty="0" smtClean="0"/>
          </a:p>
          <a:p>
            <a:r>
              <a:rPr lang="en-US" sz="2400" b="1" i="1" dirty="0" smtClean="0"/>
              <a:t>Anything </a:t>
            </a:r>
            <a:r>
              <a:rPr lang="en-US" sz="2400" b="1" i="1" dirty="0"/>
              <a:t>special about the section</a:t>
            </a:r>
            <a:r>
              <a:rPr lang="en-US" sz="2400" b="1" i="1" dirty="0" smtClean="0"/>
              <a:t>? </a:t>
            </a:r>
            <a:r>
              <a:rPr lang="en-US" sz="2400" dirty="0"/>
              <a:t>R</a:t>
            </a:r>
            <a:r>
              <a:rPr lang="en-US" sz="2400" dirty="0" smtClean="0"/>
              <a:t>emind </a:t>
            </a:r>
            <a:r>
              <a:rPr lang="en-US" sz="2400" dirty="0"/>
              <a:t>the Youth </a:t>
            </a:r>
            <a:r>
              <a:rPr lang="en-US" sz="2400" dirty="0" smtClean="0"/>
              <a:t>again about </a:t>
            </a:r>
            <a:r>
              <a:rPr lang="en-US" sz="2400" dirty="0"/>
              <a:t>the Federal Certificate of Confidentiality and how it ensures their answers will remain private</a:t>
            </a:r>
            <a:r>
              <a:rPr lang="en-US" sz="2400" dirty="0" smtClean="0"/>
              <a:t>. Encourage them to answer all the questions they feel comfortable doing, but on </a:t>
            </a:r>
            <a:r>
              <a:rPr lang="en-US" sz="2400" dirty="0"/>
              <a:t>questions they feel they cannot answer honestly, we would prefer </a:t>
            </a:r>
            <a:r>
              <a:rPr lang="en-US" sz="2400" dirty="0" smtClean="0"/>
              <a:t>them to select </a:t>
            </a:r>
            <a:r>
              <a:rPr lang="en-US" sz="2400" dirty="0"/>
              <a:t>"REFUSE". 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528"/>
            <a:ext cx="48969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GANGS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1335254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</a:t>
            </a:r>
            <a:r>
              <a:rPr lang="en-US" sz="2400" b="1" i="1" dirty="0" smtClean="0"/>
              <a:t>: </a:t>
            </a:r>
            <a:r>
              <a:rPr lang="en-US" sz="2400" dirty="0" smtClean="0"/>
              <a:t>This section asks the respondent about their exposure to and involvement in gang activity.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239461"/>
            <a:ext cx="121920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This section is important to gaining better insight into the motivations and actions of gang members.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4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6727"/>
            <a:ext cx="486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POLICE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29388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outline of topics asked in this section: </a:t>
            </a:r>
            <a:r>
              <a:rPr lang="en-US" sz="2400" dirty="0" smtClean="0"/>
              <a:t>This section covers any and all Trouble/Interactions </a:t>
            </a:r>
            <a:r>
              <a:rPr lang="en-US" sz="2400" dirty="0"/>
              <a:t>with Police</a:t>
            </a: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321940"/>
            <a:ext cx="5221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No.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338"/>
            <a:ext cx="5898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DONE THINGS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1309057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</a:t>
            </a:r>
            <a:r>
              <a:rPr lang="en-US" sz="2400" b="1" i="1" dirty="0" smtClean="0"/>
              <a:t>section: </a:t>
            </a:r>
            <a:r>
              <a:rPr lang="en-US" sz="2400" dirty="0" smtClean="0"/>
              <a:t>This section asks the respondent w</a:t>
            </a:r>
            <a:r>
              <a:rPr lang="en-US" sz="2400" dirty="0" smtClean="0">
                <a:cs typeface="Arial Narrow"/>
              </a:rPr>
              <a:t>hat</a:t>
            </a:r>
            <a:r>
              <a:rPr lang="en-US" sz="2400" spc="-5" dirty="0" smtClean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behaviors</a:t>
            </a:r>
            <a:r>
              <a:rPr lang="en-US" sz="2400" spc="-5" dirty="0">
                <a:cs typeface="Arial Narrow"/>
              </a:rPr>
              <a:t> </a:t>
            </a:r>
            <a:r>
              <a:rPr lang="en-US" sz="2400" spc="-5" dirty="0" smtClean="0">
                <a:cs typeface="Arial Narrow"/>
              </a:rPr>
              <a:t>they’ve </a:t>
            </a:r>
            <a:r>
              <a:rPr lang="en-US" sz="2400" b="1" dirty="0" smtClean="0">
                <a:cs typeface="Arial Narrow"/>
              </a:rPr>
              <a:t>ever</a:t>
            </a:r>
            <a:r>
              <a:rPr lang="en-US" sz="2400" dirty="0" smtClean="0">
                <a:cs typeface="Arial Narrow"/>
              </a:rPr>
              <a:t> done, then asks them how many times they’ve done them in the </a:t>
            </a:r>
            <a:r>
              <a:rPr lang="en-US" sz="2400" spc="-5" dirty="0" smtClean="0">
                <a:cs typeface="Arial Narrow"/>
              </a:rPr>
              <a:t>P</a:t>
            </a:r>
            <a:r>
              <a:rPr lang="en-US" sz="2400" dirty="0" smtClean="0">
                <a:cs typeface="Arial Narrow"/>
              </a:rPr>
              <a:t>ast </a:t>
            </a:r>
            <a:r>
              <a:rPr lang="en-US" sz="2400" spc="-5" dirty="0">
                <a:cs typeface="Arial Narrow"/>
              </a:rPr>
              <a:t>Y</a:t>
            </a:r>
            <a:r>
              <a:rPr lang="en-US" sz="2400" dirty="0">
                <a:cs typeface="Arial Narrow"/>
              </a:rPr>
              <a:t>ear,</a:t>
            </a:r>
            <a:r>
              <a:rPr lang="en-US" sz="2400" spc="-5" dirty="0">
                <a:cs typeface="Arial Narrow"/>
              </a:rPr>
              <a:t> Pas</a:t>
            </a:r>
            <a:r>
              <a:rPr lang="en-US" sz="2400" dirty="0">
                <a:cs typeface="Arial Narrow"/>
              </a:rPr>
              <a:t>t </a:t>
            </a:r>
            <a:r>
              <a:rPr lang="en-US" sz="2400" dirty="0" smtClean="0">
                <a:cs typeface="Arial Narrow"/>
              </a:rPr>
              <a:t>Month, etc.</a:t>
            </a:r>
            <a:endParaRPr lang="en-US" sz="2400" dirty="0">
              <a:cs typeface="Arial Narrow"/>
            </a:endParaRP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605452"/>
            <a:ext cx="12192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If the youth expresses concerns, remind them </a:t>
            </a:r>
            <a:r>
              <a:rPr lang="en-US" sz="2400" dirty="0"/>
              <a:t>about the Federal Certificate of Confidentiality and how it ensures their answers will remain private. 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7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004"/>
            <a:ext cx="5235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RELIGION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96044" y="1428111"/>
            <a:ext cx="12288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">
              <a:lnSpc>
                <a:spcPct val="100000"/>
              </a:lnSpc>
            </a:pPr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>
                <a:latin typeface="+mj-lt"/>
              </a:rPr>
              <a:t>Asks youth questions about the </a:t>
            </a:r>
            <a:r>
              <a:rPr lang="en-US" sz="2400" dirty="0">
                <a:latin typeface="+mj-lt"/>
              </a:rPr>
              <a:t>t</a:t>
            </a:r>
            <a:r>
              <a:rPr lang="en-US" sz="2400" spc="-5" dirty="0" smtClean="0">
                <a:latin typeface="+mj-lt"/>
                <a:cs typeface="Arial Narrow"/>
              </a:rPr>
              <a:t>yp</a:t>
            </a:r>
            <a:r>
              <a:rPr lang="en-US" sz="2400" dirty="0" smtClean="0">
                <a:latin typeface="+mj-lt"/>
                <a:cs typeface="Arial Narrow"/>
              </a:rPr>
              <a:t>e</a:t>
            </a:r>
            <a:r>
              <a:rPr lang="en-US" sz="2400" dirty="0">
                <a:latin typeface="+mj-lt"/>
                <a:cs typeface="Arial Narrow"/>
              </a:rPr>
              <a:t>,</a:t>
            </a:r>
            <a:r>
              <a:rPr lang="en-US" sz="2400" spc="-5" dirty="0">
                <a:latin typeface="+mj-lt"/>
                <a:cs typeface="Arial Narrow"/>
              </a:rPr>
              <a:t> </a:t>
            </a:r>
            <a:r>
              <a:rPr lang="en-US" sz="2400" dirty="0">
                <a:latin typeface="+mj-lt"/>
                <a:cs typeface="Arial Narrow"/>
              </a:rPr>
              <a:t>f</a:t>
            </a:r>
            <a:r>
              <a:rPr lang="en-US" sz="2400" spc="5" dirty="0">
                <a:latin typeface="+mj-lt"/>
                <a:cs typeface="Arial Narrow"/>
              </a:rPr>
              <a:t>r</a:t>
            </a:r>
            <a:r>
              <a:rPr lang="en-US" sz="2400" dirty="0">
                <a:latin typeface="+mj-lt"/>
                <a:cs typeface="Arial Narrow"/>
              </a:rPr>
              <a:t>eque</a:t>
            </a:r>
            <a:r>
              <a:rPr lang="en-US" sz="2400" spc="-5" dirty="0">
                <a:latin typeface="+mj-lt"/>
                <a:cs typeface="Arial Narrow"/>
              </a:rPr>
              <a:t>ncy</a:t>
            </a:r>
            <a:r>
              <a:rPr lang="en-US" sz="2400" dirty="0">
                <a:latin typeface="+mj-lt"/>
                <a:cs typeface="Arial Narrow"/>
              </a:rPr>
              <a:t>,</a:t>
            </a:r>
            <a:r>
              <a:rPr lang="en-US" sz="2400" spc="-5" dirty="0">
                <a:latin typeface="+mj-lt"/>
                <a:cs typeface="Arial Narrow"/>
              </a:rPr>
              <a:t> </a:t>
            </a:r>
            <a:r>
              <a:rPr lang="en-US" sz="2400" spc="-5" dirty="0" smtClean="0">
                <a:latin typeface="+mj-lt"/>
                <a:cs typeface="Arial Narrow"/>
              </a:rPr>
              <a:t>and questions concerning the c</a:t>
            </a:r>
            <a:r>
              <a:rPr lang="en-US" sz="2400" dirty="0" smtClean="0">
                <a:latin typeface="+mj-lt"/>
                <a:cs typeface="Arial Narrow"/>
              </a:rPr>
              <a:t>ommun</a:t>
            </a:r>
            <a:r>
              <a:rPr lang="en-US" sz="2400" spc="-5" dirty="0" smtClean="0">
                <a:latin typeface="+mj-lt"/>
                <a:cs typeface="Arial Narrow"/>
              </a:rPr>
              <a:t>ity of their chosen religion.</a:t>
            </a:r>
            <a:endParaRPr lang="en-US" sz="2400" dirty="0">
              <a:latin typeface="+mj-lt"/>
              <a:cs typeface="Arial Narro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411719"/>
            <a:ext cx="526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3121"/>
            <a:ext cx="5426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ATTITUDES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2063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 Asks youth respondent about their </a:t>
            </a:r>
            <a:r>
              <a:rPr lang="en-US" sz="2400" spc="-5" dirty="0"/>
              <a:t>a</a:t>
            </a:r>
            <a:r>
              <a:rPr lang="en-US" sz="2400" dirty="0" smtClean="0">
                <a:cs typeface="Arial Narrow"/>
              </a:rPr>
              <a:t>ttitudes</a:t>
            </a:r>
            <a:r>
              <a:rPr lang="en-US" sz="2400" spc="-5" dirty="0" smtClean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toward</a:t>
            </a:r>
            <a:r>
              <a:rPr lang="en-US" sz="2400" spc="-5" dirty="0">
                <a:cs typeface="Arial Narrow"/>
              </a:rPr>
              <a:t> vi</a:t>
            </a:r>
            <a:r>
              <a:rPr lang="en-US" sz="2400" spc="10" dirty="0">
                <a:cs typeface="Arial Narrow"/>
              </a:rPr>
              <a:t>o</a:t>
            </a:r>
            <a:r>
              <a:rPr lang="en-US" sz="2400" spc="-5" dirty="0">
                <a:cs typeface="Arial Narrow"/>
              </a:rPr>
              <a:t>lence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490127"/>
            <a:ext cx="5337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N/A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004"/>
            <a:ext cx="504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SCHOOL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59961" y="142811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the youth about School related </a:t>
            </a:r>
            <a:r>
              <a:rPr lang="en-US" sz="2400" spc="-5" dirty="0" smtClean="0">
                <a:cs typeface="Arial Narrow"/>
              </a:rPr>
              <a:t>Activiti</a:t>
            </a:r>
            <a:r>
              <a:rPr lang="en-US" sz="2400" spc="10" dirty="0" smtClean="0">
                <a:cs typeface="Arial Narrow"/>
              </a:rPr>
              <a:t>e</a:t>
            </a:r>
            <a:r>
              <a:rPr lang="en-US" sz="2400" dirty="0" smtClean="0">
                <a:cs typeface="Arial Narrow"/>
              </a:rPr>
              <a:t>s</a:t>
            </a:r>
            <a:r>
              <a:rPr lang="en-US" sz="2400" dirty="0">
                <a:cs typeface="Arial Narrow"/>
              </a:rPr>
              <a:t>, </a:t>
            </a:r>
            <a:r>
              <a:rPr lang="en-US" sz="2400" spc="-5" dirty="0">
                <a:cs typeface="Arial Narrow"/>
              </a:rPr>
              <a:t>As</a:t>
            </a:r>
            <a:r>
              <a:rPr lang="en-US" sz="2400" spc="10" dirty="0">
                <a:cs typeface="Arial Narrow"/>
              </a:rPr>
              <a:t>p</a:t>
            </a:r>
            <a:r>
              <a:rPr lang="en-US" sz="2400" spc="-5" dirty="0">
                <a:cs typeface="Arial Narrow"/>
              </a:rPr>
              <a:t>ir</a:t>
            </a:r>
            <a:r>
              <a:rPr lang="en-US" sz="2400" dirty="0">
                <a:cs typeface="Arial Narrow"/>
              </a:rPr>
              <a:t>ation</a:t>
            </a:r>
            <a:r>
              <a:rPr lang="en-US" sz="2400" spc="-5" dirty="0">
                <a:cs typeface="Arial Narrow"/>
              </a:rPr>
              <a:t>s</a:t>
            </a:r>
            <a:r>
              <a:rPr lang="en-US" sz="2400" dirty="0">
                <a:cs typeface="Arial Narrow"/>
              </a:rPr>
              <a:t>,</a:t>
            </a:r>
            <a:r>
              <a:rPr lang="en-US" sz="2400" spc="-5" dirty="0">
                <a:cs typeface="Arial Narrow"/>
              </a:rPr>
              <a:t> </a:t>
            </a:r>
            <a:r>
              <a:rPr lang="en-US" sz="2400" spc="-5" dirty="0" smtClean="0">
                <a:cs typeface="Arial Narrow"/>
              </a:rPr>
              <a:t>and their exposure to S</a:t>
            </a:r>
            <a:r>
              <a:rPr lang="en-US" sz="2400" spc="10" dirty="0" smtClean="0">
                <a:cs typeface="Arial Narrow"/>
              </a:rPr>
              <a:t>e</a:t>
            </a:r>
            <a:r>
              <a:rPr lang="en-US" sz="2400" spc="-5" dirty="0" smtClean="0">
                <a:cs typeface="Arial Narrow"/>
              </a:rPr>
              <a:t>xual E</a:t>
            </a:r>
            <a:r>
              <a:rPr lang="en-US" sz="2400" dirty="0" smtClean="0">
                <a:cs typeface="Arial Narrow"/>
              </a:rPr>
              <a:t>ducation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59961" y="2397607"/>
            <a:ext cx="526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7354"/>
            <a:ext cx="5082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FRIENDS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18689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youth about their </a:t>
            </a:r>
            <a:r>
              <a:rPr lang="en-US" sz="2400" dirty="0" smtClean="0">
                <a:cs typeface="Arial Narrow"/>
              </a:rPr>
              <a:t>Relationship</a:t>
            </a:r>
            <a:r>
              <a:rPr lang="en-US" sz="2400" dirty="0">
                <a:cs typeface="Arial Narrow"/>
              </a:rPr>
              <a:t>/ feelings/ attitudes about </a:t>
            </a:r>
            <a:r>
              <a:rPr lang="en-US" sz="2400" dirty="0" smtClean="0">
                <a:cs typeface="Arial Narrow"/>
              </a:rPr>
              <a:t>friends.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672200"/>
            <a:ext cx="526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956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ADOLESCENCE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43138"/>
            <a:ext cx="1188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the Youth about </a:t>
            </a:r>
            <a:r>
              <a:rPr lang="en-US" sz="2400" spc="-5" dirty="0"/>
              <a:t>s</a:t>
            </a:r>
            <a:r>
              <a:rPr lang="en-US" sz="2400" spc="-5" dirty="0" smtClean="0">
                <a:cs typeface="Arial Narrow"/>
              </a:rPr>
              <a:t>ign</a:t>
            </a:r>
            <a:r>
              <a:rPr lang="en-US" sz="2400" dirty="0" smtClean="0">
                <a:cs typeface="Arial Narrow"/>
              </a:rPr>
              <a:t>s</a:t>
            </a:r>
            <a:r>
              <a:rPr lang="en-US" sz="2400" spc="-5" dirty="0" smtClean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of</a:t>
            </a:r>
            <a:r>
              <a:rPr lang="en-US" sz="2400" spc="-5" dirty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pube</a:t>
            </a:r>
            <a:r>
              <a:rPr lang="en-US" sz="2400" spc="5" dirty="0">
                <a:cs typeface="Arial Narrow"/>
              </a:rPr>
              <a:t>r</a:t>
            </a:r>
            <a:r>
              <a:rPr lang="en-US" sz="2400" dirty="0">
                <a:cs typeface="Arial Narrow"/>
              </a:rPr>
              <a:t>ty</a:t>
            </a: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" y="222606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This is a very sensitive subject for Youth and the P/CG, try to ensure neither you nor the P/CG is reading over their shoulder or hovering.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4608"/>
            <a:ext cx="4364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SEX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89659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about the Youth’s attitudes about sex and their </a:t>
            </a:r>
            <a:r>
              <a:rPr lang="en-US" sz="2400" dirty="0"/>
              <a:t>sexual </a:t>
            </a:r>
            <a:r>
              <a:rPr lang="en-US" sz="2400" dirty="0" smtClean="0"/>
              <a:t>activity.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" y="2189988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This is a very sensitive subject for Youth and the P/CG, try to ensure neither you nor the P/CG is reading over their shoulder or hovering.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9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chemeClr val="accent1"/>
                </a:solidFill>
              </a:rPr>
              <a:t>GLOBAL Section </a:t>
            </a:r>
            <a:r>
              <a:rPr lang="en-US" sz="2800" i="1" dirty="0" smtClean="0">
                <a:solidFill>
                  <a:schemeClr val="accent1"/>
                </a:solidFill>
              </a:rPr>
              <a:t>Youth SA </a:t>
            </a:r>
            <a:r>
              <a:rPr lang="en-US" sz="2800" i="1" dirty="0" smtClean="0">
                <a:solidFill>
                  <a:schemeClr val="accent1"/>
                </a:solidFill>
              </a:rPr>
              <a:t>1491</a:t>
            </a:r>
          </a:p>
          <a:p>
            <a:endParaRPr lang="en-US" sz="2800" i="1" dirty="0">
              <a:solidFill>
                <a:schemeClr val="accent1"/>
              </a:solidFill>
            </a:endParaRPr>
          </a:p>
          <a:p>
            <a:r>
              <a:rPr lang="en-US" sz="2800" i="1" dirty="0" smtClean="0">
                <a:solidFill>
                  <a:schemeClr val="accent1"/>
                </a:solidFill>
              </a:rPr>
              <a:t>Started first in Visit 1, right after the permissions/assents/consent </a:t>
            </a:r>
            <a:r>
              <a:rPr lang="en-US" sz="2800" i="1" smtClean="0">
                <a:solidFill>
                  <a:schemeClr val="accent1"/>
                </a:solidFill>
              </a:rPr>
              <a:t>are signed.</a:t>
            </a:r>
            <a:endParaRPr lang="en-US" sz="2800" i="1" dirty="0">
              <a:solidFill>
                <a:schemeClr val="accent1"/>
              </a:solidFill>
            </a:endParaRPr>
          </a:p>
          <a:p>
            <a:endParaRPr lang="en-US" b="1" i="1" dirty="0" smtClean="0"/>
          </a:p>
          <a:p>
            <a:r>
              <a:rPr lang="en-US" sz="2400" i="1" dirty="0" smtClean="0"/>
              <a:t>This section transfers information from the Screener to the Youth Self-Administered survey.</a:t>
            </a:r>
          </a:p>
          <a:p>
            <a:endParaRPr lang="en-US" sz="2400" i="1" dirty="0"/>
          </a:p>
          <a:p>
            <a:r>
              <a:rPr lang="en-US" sz="2400" i="1" dirty="0" smtClean="0"/>
              <a:t>The interviewer will review the transferred information to confirm that they are indeed working on the correct case with the correct youth.</a:t>
            </a:r>
          </a:p>
          <a:p>
            <a:endParaRPr lang="en-US" sz="2400" i="1" dirty="0"/>
          </a:p>
          <a:p>
            <a:r>
              <a:rPr lang="en-US" sz="2400" i="1" dirty="0" smtClean="0"/>
              <a:t>You should see:</a:t>
            </a:r>
          </a:p>
          <a:p>
            <a:r>
              <a:rPr lang="en-US" sz="2400" i="1" dirty="0" smtClean="0"/>
              <a:t>Youth’s correct name, gender and date of birth.</a:t>
            </a:r>
          </a:p>
          <a:p>
            <a:endParaRPr lang="en-US" sz="2400" i="1" dirty="0"/>
          </a:p>
          <a:p>
            <a:r>
              <a:rPr lang="en-US" sz="2400" i="1" dirty="0" smtClean="0"/>
              <a:t>No responses are collected in this section.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136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ACTIONS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94314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the youth about various </a:t>
            </a:r>
            <a:r>
              <a:rPr lang="en-US" sz="2400" spc="-5" dirty="0" smtClean="0"/>
              <a:t>a</a:t>
            </a:r>
            <a:r>
              <a:rPr lang="en-US" sz="2400" dirty="0" smtClean="0">
                <a:cs typeface="Arial Narrow"/>
              </a:rPr>
              <a:t>ttitude</a:t>
            </a:r>
            <a:r>
              <a:rPr lang="en-US" sz="2400" spc="-5" dirty="0" smtClean="0">
                <a:cs typeface="Arial Narrow"/>
              </a:rPr>
              <a:t>s</a:t>
            </a:r>
            <a:r>
              <a:rPr lang="en-US" sz="2400" dirty="0" smtClean="0">
                <a:cs typeface="Arial Narrow"/>
              </a:rPr>
              <a:t> and</a:t>
            </a:r>
            <a:r>
              <a:rPr lang="en-US" sz="2400" spc="-5" dirty="0" smtClean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anti</a:t>
            </a:r>
            <a:r>
              <a:rPr lang="en-US" sz="2400" spc="5" dirty="0">
                <a:cs typeface="Arial Narrow"/>
              </a:rPr>
              <a:t>-</a:t>
            </a:r>
            <a:r>
              <a:rPr lang="en-US" sz="2400" spc="-5" dirty="0">
                <a:cs typeface="Arial Narrow"/>
              </a:rPr>
              <a:t>soci</a:t>
            </a:r>
            <a:r>
              <a:rPr lang="en-US" sz="2400" spc="10" dirty="0">
                <a:cs typeface="Arial Narrow"/>
              </a:rPr>
              <a:t>a</a:t>
            </a:r>
            <a:r>
              <a:rPr lang="en-US" sz="2400" dirty="0">
                <a:cs typeface="Arial Narrow"/>
              </a:rPr>
              <a:t>l</a:t>
            </a:r>
            <a:r>
              <a:rPr lang="en-US" sz="2400" spc="-5" dirty="0">
                <a:cs typeface="Arial Narrow"/>
              </a:rPr>
              <a:t> </a:t>
            </a:r>
            <a:r>
              <a:rPr lang="en-US" sz="2400" dirty="0" smtClean="0">
                <a:cs typeface="Arial Narrow"/>
              </a:rPr>
              <a:t>acts.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446570"/>
            <a:ext cx="526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345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DEATH </a:t>
            </a:r>
            <a:r>
              <a:rPr lang="en-US" sz="2800" dirty="0">
                <a:solidFill>
                  <a:schemeClr val="accent1"/>
                </a:solidFill>
              </a:rPr>
              <a:t>AND </a:t>
            </a:r>
            <a:r>
              <a:rPr lang="en-US" sz="2800" dirty="0" smtClean="0">
                <a:solidFill>
                  <a:schemeClr val="accent1"/>
                </a:solidFill>
              </a:rPr>
              <a:t>SUICIDE (Youth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2072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youth about </a:t>
            </a:r>
            <a:r>
              <a:rPr lang="en-US" sz="2400" dirty="0" smtClean="0">
                <a:cs typeface="Arial Narrow"/>
              </a:rPr>
              <a:t>Depression</a:t>
            </a:r>
            <a:r>
              <a:rPr lang="en-US" sz="2400" dirty="0">
                <a:cs typeface="Arial Narrow"/>
              </a:rPr>
              <a:t>,</a:t>
            </a:r>
            <a:r>
              <a:rPr lang="en-US" sz="2400" spc="-5" dirty="0">
                <a:cs typeface="Arial Narrow"/>
              </a:rPr>
              <a:t> S</a:t>
            </a:r>
            <a:r>
              <a:rPr lang="en-US" sz="2400" dirty="0">
                <a:cs typeface="Arial Narrow"/>
              </a:rPr>
              <a:t>u</a:t>
            </a:r>
            <a:r>
              <a:rPr lang="en-US" sz="2400" spc="10" dirty="0">
                <a:cs typeface="Arial Narrow"/>
              </a:rPr>
              <a:t>i</a:t>
            </a:r>
            <a:r>
              <a:rPr lang="en-US" sz="2400" spc="-5" dirty="0">
                <a:cs typeface="Arial Narrow"/>
              </a:rPr>
              <a:t>cide </a:t>
            </a:r>
            <a:r>
              <a:rPr lang="en-US" sz="2400" dirty="0">
                <a:cs typeface="Arial Narrow"/>
              </a:rPr>
              <a:t>attempts, fam</a:t>
            </a:r>
            <a:r>
              <a:rPr lang="en-US" sz="2400" spc="-5" dirty="0">
                <a:cs typeface="Arial Narrow"/>
              </a:rPr>
              <a:t>il</a:t>
            </a:r>
            <a:r>
              <a:rPr lang="en-US" sz="2400" dirty="0">
                <a:cs typeface="Arial Narrow"/>
              </a:rPr>
              <a:t>y</a:t>
            </a:r>
            <a:r>
              <a:rPr lang="en-US" sz="2400" spc="-5" dirty="0">
                <a:cs typeface="Arial Narrow"/>
              </a:rPr>
              <a:t> </a:t>
            </a:r>
            <a:r>
              <a:rPr lang="en-US" sz="2400" dirty="0">
                <a:cs typeface="Arial Narrow"/>
              </a:rPr>
              <a:t>and f</a:t>
            </a:r>
            <a:r>
              <a:rPr lang="en-US" sz="2400" spc="5" dirty="0">
                <a:cs typeface="Arial Narrow"/>
              </a:rPr>
              <a:t>r</a:t>
            </a:r>
            <a:r>
              <a:rPr lang="en-US" sz="2400" spc="-5" dirty="0">
                <a:cs typeface="Arial Narrow"/>
              </a:rPr>
              <a:t>iend </a:t>
            </a:r>
            <a:r>
              <a:rPr lang="en-US" sz="2400" spc="-5" dirty="0" smtClean="0">
                <a:cs typeface="Arial Narrow"/>
              </a:rPr>
              <a:t>suicides.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1" y="2549228"/>
            <a:ext cx="12192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The number to the </a:t>
            </a:r>
            <a:r>
              <a:rPr lang="en-US" sz="2400" dirty="0" err="1" smtClean="0"/>
              <a:t>Netcare</a:t>
            </a:r>
            <a:r>
              <a:rPr lang="en-US" sz="2400" dirty="0" smtClean="0"/>
              <a:t> Crisis Hotline should be displayed to inform the respondent that there is professional help available regardless of their ability to pay.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099" y="0"/>
            <a:ext cx="8239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INTERNET </a:t>
            </a:r>
            <a:r>
              <a:rPr lang="en-US" sz="2800" dirty="0">
                <a:solidFill>
                  <a:schemeClr val="accent1"/>
                </a:solidFill>
              </a:rPr>
              <a:t>AND SOCIAL MEDIA </a:t>
            </a:r>
            <a:r>
              <a:rPr lang="en-US" sz="2800" dirty="0" smtClean="0">
                <a:solidFill>
                  <a:schemeClr val="accent1"/>
                </a:solidFill>
              </a:rPr>
              <a:t>(Youth </a:t>
            </a:r>
            <a:r>
              <a:rPr lang="en-US" sz="2800" dirty="0">
                <a:solidFill>
                  <a:schemeClr val="accent1"/>
                </a:solidFill>
              </a:rPr>
              <a:t>SA </a:t>
            </a:r>
            <a:r>
              <a:rPr lang="en-US" sz="2800" dirty="0" smtClean="0">
                <a:solidFill>
                  <a:schemeClr val="accent1"/>
                </a:solidFill>
              </a:rPr>
              <a:t>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5099" y="1150805"/>
            <a:ext cx="109455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Brief outline of topics asked in this section</a:t>
            </a:r>
            <a:r>
              <a:rPr lang="en-US" sz="2400" b="1" i="1" dirty="0" smtClean="0"/>
              <a:t>: </a:t>
            </a:r>
            <a:r>
              <a:rPr lang="en-US" sz="2400" dirty="0" smtClean="0"/>
              <a:t>This section asks youth about their </a:t>
            </a:r>
            <a:r>
              <a:rPr lang="en-US" sz="2400" dirty="0"/>
              <a:t>a</a:t>
            </a:r>
            <a:r>
              <a:rPr lang="en-US" sz="2400" dirty="0" smtClean="0">
                <a:cs typeface="Arial Narrow"/>
              </a:rPr>
              <a:t>ccess </a:t>
            </a:r>
          </a:p>
          <a:p>
            <a:r>
              <a:rPr lang="en-US" sz="2400" dirty="0" smtClean="0">
                <a:cs typeface="Arial Narrow"/>
              </a:rPr>
              <a:t>to the internet and social media.</a:t>
            </a:r>
            <a:endParaRPr lang="en-US" sz="2400" dirty="0">
              <a:cs typeface="Arial Narrow"/>
            </a:endParaRP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25099" y="2133729"/>
            <a:ext cx="5337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</a:t>
            </a:r>
            <a:r>
              <a:rPr lang="en-US" sz="2400" b="1" i="1" dirty="0" smtClean="0"/>
              <a:t>? </a:t>
            </a:r>
            <a:r>
              <a:rPr lang="en-US" sz="2400" dirty="0" smtClean="0"/>
              <a:t> 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9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255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Transportation (YOUTH SA 1491 )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97970" y="1091022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This section asks youth about their </a:t>
            </a:r>
            <a:r>
              <a:rPr lang="en-US" sz="2400" dirty="0"/>
              <a:t>u</a:t>
            </a:r>
            <a:r>
              <a:rPr lang="en-US" sz="2400" dirty="0" smtClean="0">
                <a:cs typeface="Arial Narrow"/>
              </a:rPr>
              <a:t>sual</a:t>
            </a:r>
            <a:r>
              <a:rPr lang="en-US" sz="2400" spc="-5" dirty="0" smtClean="0">
                <a:cs typeface="Arial Narrow"/>
              </a:rPr>
              <a:t> </a:t>
            </a:r>
            <a:r>
              <a:rPr lang="en-US" sz="2400" dirty="0" smtClean="0">
                <a:cs typeface="Arial Narrow"/>
              </a:rPr>
              <a:t>mod</a:t>
            </a:r>
            <a:r>
              <a:rPr lang="en-US" sz="2400" spc="-5" dirty="0" smtClean="0">
                <a:cs typeface="Arial Narrow"/>
              </a:rPr>
              <a:t>e of transportation</a:t>
            </a:r>
            <a:r>
              <a:rPr lang="en-US" sz="2400" dirty="0">
                <a:cs typeface="Arial Narrow"/>
              </a:rPr>
              <a:t> </a:t>
            </a:r>
            <a:r>
              <a:rPr lang="en-US" sz="2400" dirty="0" smtClean="0">
                <a:cs typeface="Arial Narrow"/>
              </a:rPr>
              <a:t>and if they have a  </a:t>
            </a:r>
            <a:r>
              <a:rPr lang="en-US" sz="2400" spc="-5" dirty="0">
                <a:cs typeface="Arial Narrow"/>
              </a:rPr>
              <a:t>license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1" y="2443278"/>
            <a:ext cx="526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/>
              <a:t>Anything special about the section</a:t>
            </a:r>
            <a:r>
              <a:rPr lang="en-US" sz="2400" b="1" i="1" dirty="0" smtClean="0"/>
              <a:t>?</a:t>
            </a:r>
            <a:r>
              <a:rPr lang="en-US" sz="2400" dirty="0" smtClean="0"/>
              <a:t> N/A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5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176" y="1717706"/>
            <a:ext cx="111502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</a:t>
            </a:r>
            <a:r>
              <a:rPr lang="en-US" sz="2400" b="1" i="1" dirty="0" smtClean="0"/>
              <a:t>: </a:t>
            </a:r>
            <a:r>
              <a:rPr lang="en-US" sz="2400" dirty="0" smtClean="0"/>
              <a:t>After getting Parent Consent and Youth Assent, you set the </a:t>
            </a:r>
            <a:r>
              <a:rPr lang="en-US" sz="2400" dirty="0"/>
              <a:t>Youth up </a:t>
            </a:r>
            <a:r>
              <a:rPr lang="en-US" sz="2400" dirty="0" smtClean="0"/>
              <a:t>to self-administer the remainder of this instrument.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59176" y="2635193"/>
            <a:ext cx="1203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</a:t>
            </a:r>
            <a:r>
              <a:rPr lang="en-US" sz="2400" b="1" i="1" dirty="0" smtClean="0"/>
              <a:t>?</a:t>
            </a:r>
            <a:r>
              <a:rPr lang="en-US" sz="2400" dirty="0" smtClean="0"/>
              <a:t> Ask if they want help getting started. If Youth </a:t>
            </a:r>
            <a:r>
              <a:rPr lang="en-US" sz="2400" dirty="0"/>
              <a:t>says yes, then help with </a:t>
            </a:r>
            <a:r>
              <a:rPr lang="en-US" sz="2400" dirty="0" smtClean="0"/>
              <a:t>the three </a:t>
            </a:r>
            <a:r>
              <a:rPr lang="en-US" sz="2400" dirty="0"/>
              <a:t>practice questions. </a:t>
            </a:r>
            <a:r>
              <a:rPr lang="en-US" sz="2400" dirty="0" smtClean="0"/>
              <a:t>Encourage </a:t>
            </a:r>
            <a:r>
              <a:rPr lang="en-US" sz="2400" dirty="0"/>
              <a:t>them to continue by themselves.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If they do not need the practice questions, give </a:t>
            </a:r>
            <a:r>
              <a:rPr lang="en-US" sz="2400" dirty="0"/>
              <a:t>the laptop to the </a:t>
            </a:r>
            <a:r>
              <a:rPr lang="en-US" sz="2400" dirty="0" smtClean="0"/>
              <a:t>Youth and </a:t>
            </a:r>
            <a:r>
              <a:rPr lang="en-US" sz="2400" dirty="0"/>
              <a:t>show them to click "SUBMIT" to move forward</a:t>
            </a:r>
          </a:p>
        </p:txBody>
      </p:sp>
      <p:sp>
        <p:nvSpPr>
          <p:cNvPr id="5" name="Rectangle 4"/>
          <p:cNvSpPr/>
          <p:nvPr/>
        </p:nvSpPr>
        <p:spPr>
          <a:xfrm>
            <a:off x="159176" y="0"/>
            <a:ext cx="4678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chemeClr val="accent1"/>
                </a:solidFill>
              </a:rPr>
              <a:t>Section: START (Youth </a:t>
            </a:r>
            <a:r>
              <a:rPr lang="en-US" sz="2800" i="1" dirty="0">
                <a:solidFill>
                  <a:schemeClr val="accent1"/>
                </a:solidFill>
              </a:rPr>
              <a:t>SA </a:t>
            </a:r>
            <a:r>
              <a:rPr lang="en-US" sz="2800" i="1" dirty="0" smtClean="0">
                <a:solidFill>
                  <a:schemeClr val="accent1"/>
                </a:solidFill>
              </a:rPr>
              <a:t>1491)</a:t>
            </a:r>
            <a:endParaRPr lang="en-US" sz="2800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3" action="ppaction://hlinksldjump"/>
              </a:rPr>
              <a:t>T.O.C</a:t>
            </a:r>
            <a:r>
              <a:rPr lang="en-US" dirty="0" smtClean="0">
                <a:hlinkClick r:id="rId3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Grp="1"/>
          </p:cNvGraphicFramePr>
          <p:nvPr>
            <p:extLst/>
          </p:nvPr>
        </p:nvGraphicFramePr>
        <p:xfrm>
          <a:off x="0" y="667025"/>
          <a:ext cx="12192000" cy="77005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9401"/>
                <a:gridCol w="3046599"/>
                <a:gridCol w="3049401"/>
                <a:gridCol w="3046599"/>
              </a:tblGrid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spc="-5" dirty="0" smtClean="0">
                          <a:latin typeface="Arial Narrow"/>
                          <a:cs typeface="Arial Narrow"/>
                        </a:rPr>
                        <a:t>a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Who Is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volved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ection Name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Top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ics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IV and 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outh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ta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77470">
                        <a:lnSpc>
                          <a:spcPts val="115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77470">
                        <a:lnSpc>
                          <a:spcPts val="1150"/>
                        </a:lnSpc>
                      </a:pP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Helps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navigate th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ough the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irs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sec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ion.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What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Youth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Like</a:t>
                      </a: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227965">
                        <a:lnSpc>
                          <a:spcPts val="1150"/>
                        </a:lnSpc>
                      </a:pPr>
                      <a:endParaRPr lang="en-US" sz="1400" b="0" spc="-5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227965">
                        <a:lnSpc>
                          <a:spcPts val="1150"/>
                        </a:lnSpc>
                      </a:pP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400" b="0" spc="5" dirty="0" smtClean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ee/Disagree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with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iven sel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f-de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sc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iptio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ns</a:t>
                      </a: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514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Fam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ily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407034">
                        <a:lnSpc>
                          <a:spcPts val="115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407034">
                        <a:lnSpc>
                          <a:spcPts val="1150"/>
                        </a:lnSpc>
                      </a:pP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True/</a:t>
                      </a:r>
                      <a:r>
                        <a:rPr sz="1400" b="0" spc="5" dirty="0" smtClean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als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tatements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co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ce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ning fam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ily.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</a:tr>
              <a:tr h="51450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Health</a:t>
                      </a: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Exe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cis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Weight</a:t>
                      </a: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Tob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acc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 and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lco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hol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396875">
                        <a:lnSpc>
                          <a:spcPts val="1150"/>
                        </a:lnSpc>
                      </a:pPr>
                      <a:endParaRPr lang="en-US" sz="1400" b="0" spc="-5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396875">
                        <a:lnSpc>
                          <a:spcPts val="1150"/>
                        </a:lnSpc>
                      </a:pP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mount/T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yp</a:t>
                      </a: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e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of use of tob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acc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 and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lcoh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ol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54393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sta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Use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7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>
                        <a:lnSpc>
                          <a:spcPts val="1170"/>
                        </a:lnSpc>
                      </a:pP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What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Substan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ve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r use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d,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  <a:p>
                      <a:pPr marL="62865">
                        <a:lnSpc>
                          <a:spcPts val="117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+Past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ear,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Pas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 Month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1491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Youth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Gangs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163195">
                        <a:lnSpc>
                          <a:spcPts val="115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163195">
                        <a:lnSpc>
                          <a:spcPts val="115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Involvement in Gang activity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1491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Youth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Police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163195">
                        <a:lnSpc>
                          <a:spcPts val="115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163195">
                        <a:lnSpc>
                          <a:spcPts val="115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Trouble/Interactions</a:t>
                      </a:r>
                      <a:r>
                        <a:rPr lang="en-US" sz="1400" b="0" baseline="0" dirty="0" smtClean="0">
                          <a:latin typeface="Arial Narrow"/>
                          <a:cs typeface="Arial Narrow"/>
                        </a:rPr>
                        <a:t> with Police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</a:tr>
              <a:tr h="480904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Done Things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163195">
                        <a:lnSpc>
                          <a:spcPts val="1150"/>
                        </a:lnSpc>
                      </a:pPr>
                      <a:endParaRPr lang="en-US" sz="1400" b="0" dirty="0" smtClean="0">
                        <a:latin typeface="Arial Narrow"/>
                        <a:cs typeface="Arial Narrow"/>
                      </a:endParaRPr>
                    </a:p>
                    <a:p>
                      <a:pPr marL="62865" marR="163195">
                        <a:lnSpc>
                          <a:spcPts val="1150"/>
                        </a:lnSpc>
                      </a:pPr>
                      <a:r>
                        <a:rPr sz="1400" b="0" dirty="0" smtClean="0">
                          <a:latin typeface="Arial Narrow"/>
                          <a:cs typeface="Arial Narrow"/>
                        </a:rPr>
                        <a:t>What</a:t>
                      </a:r>
                      <a:r>
                        <a:rPr sz="1400" b="0" spc="-5" dirty="0" smtClean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behaviors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ever,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+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ast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ear,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Pas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 Month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Religion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yp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eque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ncy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c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ommun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ity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ttitudes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ttitudes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toward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vi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lence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Sch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ool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Activiti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s,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ation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S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xE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d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1491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Youth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Friends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Relationship</a:t>
                      </a:r>
                      <a:r>
                        <a:rPr lang="en-US" sz="1400" b="0" baseline="0" dirty="0" smtClean="0">
                          <a:latin typeface="Arial Narrow"/>
                          <a:cs typeface="Arial Narrow"/>
                        </a:rPr>
                        <a:t>/ feelings/ attitudes about friends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lesce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Sign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pube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ty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ex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ttitude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sex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activity.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Actions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ttitude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anti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-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soci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acts</a:t>
                      </a: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484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Death and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Sui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ide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222885">
                        <a:lnSpc>
                          <a:spcPct val="955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Depression,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S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400" b="0" spc="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cide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attempts, fam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and f</a:t>
                      </a:r>
                      <a:r>
                        <a:rPr sz="1400" b="0" spc="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iend suicides.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48478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1491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Youth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Internet</a:t>
                      </a:r>
                      <a:r>
                        <a:rPr lang="en-US" sz="1400" b="0" baseline="0" dirty="0" smtClean="0">
                          <a:latin typeface="Arial Narrow"/>
                          <a:cs typeface="Arial Narrow"/>
                        </a:rPr>
                        <a:t> and Social Media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 marR="222885">
                        <a:lnSpc>
                          <a:spcPct val="95500"/>
                        </a:lnSpc>
                      </a:pPr>
                      <a:r>
                        <a:rPr lang="en-US" sz="1400" b="0" dirty="0" smtClean="0">
                          <a:latin typeface="Arial Narrow"/>
                          <a:cs typeface="Arial Narrow"/>
                        </a:rPr>
                        <a:t>Access to internet,</a:t>
                      </a:r>
                      <a:r>
                        <a:rPr lang="en-US" sz="1400" b="0" baseline="0" dirty="0" smtClean="0">
                          <a:latin typeface="Arial Narrow"/>
                          <a:cs typeface="Arial Narrow"/>
                        </a:rPr>
                        <a:t> monitoring, devices.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  <a:tr h="25251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1491</a:t>
                      </a: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8DB3E1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outh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Tran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sp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ortat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ion</a:t>
                      </a:r>
                      <a:endParaRPr sz="1400" b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400" b="0" dirty="0">
                          <a:latin typeface="Arial Narrow"/>
                          <a:cs typeface="Arial Narrow"/>
                        </a:rPr>
                        <a:t>Usual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mod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400" b="0" dirty="0">
                          <a:latin typeface="Arial Narrow"/>
                          <a:cs typeface="Arial Narrow"/>
                        </a:rPr>
                        <a:t>, </a:t>
                      </a:r>
                      <a:r>
                        <a:rPr sz="1400" b="0" spc="-5" dirty="0">
                          <a:latin typeface="Arial Narrow"/>
                          <a:cs typeface="Arial Narrow"/>
                        </a:rPr>
                        <a:t>license</a:t>
                      </a:r>
                      <a:endParaRPr sz="1400" b="0" dirty="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EAF0DD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-90152"/>
            <a:ext cx="11977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INSTRUMENT: SURVEY </a:t>
            </a:r>
            <a:r>
              <a:rPr lang="en-US" sz="1400" b="1" dirty="0" smtClean="0"/>
              <a:t>1491 </a:t>
            </a:r>
            <a:r>
              <a:rPr lang="en-US" sz="1400" b="1" dirty="0"/>
              <a:t>YOUTH </a:t>
            </a:r>
            <a:r>
              <a:rPr lang="en-US" sz="1400" b="1" dirty="0" smtClean="0"/>
              <a:t>SELF-ADMINISTERED </a:t>
            </a:r>
            <a:endParaRPr lang="en-US" sz="1400" b="1" dirty="0"/>
          </a:p>
          <a:p>
            <a:r>
              <a:rPr lang="en-US" sz="1400" b="1" dirty="0"/>
              <a:t>PURPOSE:COLLECTS SENSITIVE INFORMATION FROM YOUTH </a:t>
            </a:r>
          </a:p>
          <a:p>
            <a:r>
              <a:rPr lang="en-US" sz="1400" b="1" dirty="0"/>
              <a:t>MODE: </a:t>
            </a:r>
            <a:r>
              <a:rPr lang="en-US" sz="1400" b="1" dirty="0" smtClean="0"/>
              <a:t>IV </a:t>
            </a:r>
            <a:r>
              <a:rPr lang="en-US" sz="1400" b="1" dirty="0"/>
              <a:t>WILL HELP YOUTH GET STARTED, THEN IT’S SELF-ADMINISTERED THROUGHOUT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3" action="ppaction://hlinksldjump"/>
              </a:rPr>
              <a:t>T.O.C</a:t>
            </a:r>
            <a:r>
              <a:rPr lang="en-US" dirty="0" smtClean="0">
                <a:hlinkClick r:id="rId3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1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6473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</a:t>
            </a:r>
            <a:r>
              <a:rPr lang="en-US" sz="2400" b="1" i="1" dirty="0"/>
              <a:t>outline of topics asked in this section</a:t>
            </a:r>
            <a:r>
              <a:rPr lang="en-US" sz="2400" b="1" i="1" dirty="0" smtClean="0"/>
              <a:t>:  </a:t>
            </a:r>
            <a:r>
              <a:rPr lang="en-US" sz="2400" dirty="0" smtClean="0"/>
              <a:t>Youth is provided 24 statements about a variety of feelings and beliefs that may or may not apply to the way they perceive themselves to be. </a:t>
            </a:r>
          </a:p>
          <a:p>
            <a:endParaRPr lang="en-US" sz="2400" dirty="0" smtClean="0"/>
          </a:p>
          <a:p>
            <a:r>
              <a:rPr lang="en-US" sz="2400" b="1" i="1" dirty="0"/>
              <a:t>Anything special about the section?  </a:t>
            </a:r>
            <a:r>
              <a:rPr lang="en-US" sz="2400" dirty="0"/>
              <a:t>This is the first section the Youth will be </a:t>
            </a:r>
            <a:r>
              <a:rPr lang="en-US" sz="2400" dirty="0" smtClean="0"/>
              <a:t>self-administering. Be </a:t>
            </a:r>
            <a:r>
              <a:rPr lang="en-US" sz="2400" dirty="0"/>
              <a:t>available to help them if they </a:t>
            </a:r>
            <a:r>
              <a:rPr lang="en-US" sz="2400" dirty="0" smtClean="0"/>
              <a:t>have </a:t>
            </a:r>
            <a:r>
              <a:rPr lang="en-US" sz="2400" dirty="0"/>
              <a:t>trouble navigating the </a:t>
            </a:r>
            <a:r>
              <a:rPr lang="en-US" sz="2400" dirty="0" smtClean="0"/>
              <a:t>survey</a:t>
            </a:r>
            <a:r>
              <a:rPr lang="en-US" sz="2400" dirty="0"/>
              <a:t> </a:t>
            </a:r>
            <a:r>
              <a:rPr lang="en-US" sz="2400" dirty="0" smtClean="0"/>
              <a:t>or any questions.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6950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Section </a:t>
            </a:r>
            <a:r>
              <a:rPr lang="en-US" sz="2800" dirty="0" smtClean="0">
                <a:solidFill>
                  <a:schemeClr val="accent1"/>
                </a:solidFill>
              </a:rPr>
              <a:t>: WHAT </a:t>
            </a:r>
            <a:r>
              <a:rPr lang="en-US" sz="2800" dirty="0">
                <a:solidFill>
                  <a:schemeClr val="accent1"/>
                </a:solidFill>
              </a:rPr>
              <a:t>YOUTH IS </a:t>
            </a:r>
            <a:r>
              <a:rPr lang="en-US" sz="2800" dirty="0" smtClean="0">
                <a:solidFill>
                  <a:schemeClr val="accent1"/>
                </a:solidFill>
              </a:rPr>
              <a:t>LIKE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90004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</a:t>
            </a:r>
            <a:r>
              <a:rPr lang="en-US" sz="2400" b="1" i="1" dirty="0"/>
              <a:t>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 Youth is asked about relationships with family members.</a:t>
            </a:r>
          </a:p>
          <a:p>
            <a:endParaRPr lang="en-US" sz="2400" dirty="0"/>
          </a:p>
          <a:p>
            <a:r>
              <a:rPr lang="en-US" sz="2400" b="1" i="1" dirty="0"/>
              <a:t>Anything special about the section? </a:t>
            </a:r>
            <a:r>
              <a:rPr lang="en-US" sz="2400" dirty="0"/>
              <a:t> This section is important in understanding the youths attitudes and feelings about their family members.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233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FAMILY RELATIONSHIPS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0983"/>
            <a:ext cx="4885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FAMILY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972" y="1105283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</a:t>
            </a:r>
            <a:r>
              <a:rPr lang="en-US" sz="2400" b="1" i="1" dirty="0"/>
              <a:t>outline of topics asked in this </a:t>
            </a:r>
            <a:r>
              <a:rPr lang="en-US" sz="2400" b="1" i="1" dirty="0" smtClean="0"/>
              <a:t>section: </a:t>
            </a:r>
            <a:r>
              <a:rPr lang="en-US" sz="2400" dirty="0" smtClean="0"/>
              <a:t>Youth is asked about decision-making and discipline within the family unit. 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b="1" i="1" dirty="0" smtClean="0"/>
              <a:t>Anything </a:t>
            </a:r>
            <a:r>
              <a:rPr lang="en-US" sz="2400" b="1" i="1" dirty="0"/>
              <a:t>special about the section</a:t>
            </a:r>
            <a:r>
              <a:rPr lang="en-US" sz="2400" b="1" i="1" dirty="0" smtClean="0"/>
              <a:t>? </a:t>
            </a:r>
            <a:r>
              <a:rPr lang="en-US" sz="2400" dirty="0" smtClean="0"/>
              <a:t>Some statements may be evenly divided between family members but Youth is asked to decide which is stronger and answer accordingly.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1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HEALTH (Youth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88063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Brief outline of topics asked in this section:</a:t>
            </a:r>
            <a:r>
              <a:rPr lang="en-US" sz="2400" dirty="0"/>
              <a:t> </a:t>
            </a:r>
            <a:r>
              <a:rPr lang="en-US" sz="2400" dirty="0" smtClean="0"/>
              <a:t> The questions in this section are geared toward exercise and mental health. </a:t>
            </a:r>
            <a:endParaRPr lang="en-US" sz="2400" dirty="0">
              <a:cs typeface="Arial Narrow"/>
            </a:endParaRPr>
          </a:p>
          <a:p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258839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Anything special about the section?</a:t>
            </a:r>
            <a:r>
              <a:rPr lang="en-US" sz="2400" dirty="0"/>
              <a:t> </a:t>
            </a:r>
            <a:r>
              <a:rPr lang="en-US" sz="2400" dirty="0" smtClean="0"/>
              <a:t>This section helps us paint a picture of the child's activity level during a typical week as well as giving us limited insight into their mental health.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9985"/>
            <a:ext cx="7472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Section: TOBACCO </a:t>
            </a:r>
            <a:r>
              <a:rPr lang="en-US" sz="2800" dirty="0">
                <a:solidFill>
                  <a:schemeClr val="accent1"/>
                </a:solidFill>
              </a:rPr>
              <a:t>AND </a:t>
            </a:r>
            <a:r>
              <a:rPr lang="en-US" sz="2800" dirty="0" smtClean="0">
                <a:solidFill>
                  <a:schemeClr val="accent1"/>
                </a:solidFill>
              </a:rPr>
              <a:t>ALCOHOL (Youth SA 1491)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40003"/>
            <a:ext cx="122577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Brief </a:t>
            </a:r>
            <a:r>
              <a:rPr lang="en-US" sz="2400" b="1" i="1" dirty="0"/>
              <a:t>outline of topics asked in this section: </a:t>
            </a:r>
            <a:r>
              <a:rPr lang="en-US" sz="2400" dirty="0" smtClean="0"/>
              <a:t>Tobacco and alcohol use in the past year and last 30 days.</a:t>
            </a:r>
            <a:endParaRPr lang="en-US" sz="2400" dirty="0">
              <a:cs typeface="Arial Narrow"/>
            </a:endParaRPr>
          </a:p>
          <a:p>
            <a:endParaRPr lang="en-US" sz="2400" b="1" i="1" dirty="0"/>
          </a:p>
          <a:p>
            <a:r>
              <a:rPr lang="en-US" sz="2400" b="1" i="1" dirty="0" smtClean="0"/>
              <a:t>Anything </a:t>
            </a:r>
            <a:r>
              <a:rPr lang="en-US" sz="2400" b="1" i="1" dirty="0"/>
              <a:t>special about the section</a:t>
            </a:r>
            <a:r>
              <a:rPr lang="en-US" sz="2400" b="1" i="1" dirty="0" smtClean="0"/>
              <a:t>? </a:t>
            </a:r>
            <a:r>
              <a:rPr lang="en-US" sz="2400" dirty="0" smtClean="0"/>
              <a:t>Remind the Youth about the Federal Certificate of Confidentiality and how it ensures their answers will remain private.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946612" y="1961"/>
            <a:ext cx="94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2" action="ppaction://hlinksldjump"/>
              </a:rPr>
              <a:t>T.O.C</a:t>
            </a:r>
            <a:r>
              <a:rPr lang="en-US" dirty="0" smtClean="0">
                <a:hlinkClick r:id="rId2" action="ppaction://hlinksldjump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6744</TotalTime>
  <Words>1472</Words>
  <Application>Microsoft Office PowerPoint</Application>
  <PresentationFormat>Widescreen</PresentationFormat>
  <Paragraphs>204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Baskerville Old Face</vt:lpstr>
      <vt:lpstr>Calibri</vt:lpstr>
      <vt:lpstr>Calibri Light</vt:lpstr>
      <vt:lpstr>Office Theme</vt:lpstr>
      <vt:lpstr>The OHIO STUDY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OHIO STUDY</dc:title>
  <dc:creator>Justin Vance</dc:creator>
  <cp:lastModifiedBy>Loretta Pierfelice</cp:lastModifiedBy>
  <cp:revision>393</cp:revision>
  <dcterms:created xsi:type="dcterms:W3CDTF">2013-10-25T18:19:02Z</dcterms:created>
  <dcterms:modified xsi:type="dcterms:W3CDTF">2014-01-24T16:14:39Z</dcterms:modified>
</cp:coreProperties>
</file>